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63" d="100"/>
          <a:sy n="63" d="100"/>
        </p:scale>
        <p:origin x="2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BF450-3DBC-444E-8C35-8791D92A99A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A86A589-D3F7-4F27-8F85-8E89E5E7ED1F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Phase 1: (0-6 months): MVP with core version control &amp; CI/CD for documents</a:t>
          </a:r>
        </a:p>
      </dgm:t>
    </dgm:pt>
    <dgm:pt modelId="{633970BD-BB95-4C4E-9E45-3423584B0F20}" type="parTrans" cxnId="{288ACFCC-5B84-4BEC-A564-BE455A6E3BC6}">
      <dgm:prSet/>
      <dgm:spPr/>
      <dgm:t>
        <a:bodyPr/>
        <a:lstStyle/>
        <a:p>
          <a:endParaRPr lang="en-US"/>
        </a:p>
      </dgm:t>
    </dgm:pt>
    <dgm:pt modelId="{E23B4712-61BF-4479-A991-728AB1FA40F1}" type="sibTrans" cxnId="{288ACFCC-5B84-4BEC-A564-BE455A6E3BC6}">
      <dgm:prSet/>
      <dgm:spPr/>
      <dgm:t>
        <a:bodyPr/>
        <a:lstStyle/>
        <a:p>
          <a:endParaRPr lang="en-US"/>
        </a:p>
      </dgm:t>
    </dgm:pt>
    <dgm:pt modelId="{418CD072-8673-4484-99F5-AB440DAECCDE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Phase 2 (6-12 months): AI-driven recommendations &amp; early enterprise pilots</a:t>
          </a:r>
        </a:p>
      </dgm:t>
    </dgm:pt>
    <dgm:pt modelId="{040930F3-40F1-4292-9A1E-0737F518549B}" type="parTrans" cxnId="{8A0C4E83-8D92-49F3-8FE6-914C71E16A68}">
      <dgm:prSet/>
      <dgm:spPr/>
      <dgm:t>
        <a:bodyPr/>
        <a:lstStyle/>
        <a:p>
          <a:endParaRPr lang="en-US"/>
        </a:p>
      </dgm:t>
    </dgm:pt>
    <dgm:pt modelId="{9C5BE5BF-CEBE-4B27-8395-0F3BF835AC56}" type="sibTrans" cxnId="{8A0C4E83-8D92-49F3-8FE6-914C71E16A68}">
      <dgm:prSet/>
      <dgm:spPr/>
      <dgm:t>
        <a:bodyPr/>
        <a:lstStyle/>
        <a:p>
          <a:endParaRPr lang="en-US"/>
        </a:p>
      </dgm:t>
    </dgm:pt>
    <dgm:pt modelId="{09F2C481-48FE-4958-A3AB-59AE5BBFC18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Phase 3 (12-24 months): Expansion into larger pharmaceutical companies and compliance integration</a:t>
          </a:r>
        </a:p>
      </dgm:t>
    </dgm:pt>
    <dgm:pt modelId="{258E40A4-41D6-49CA-B495-D2AE6DC523A5}" type="parTrans" cxnId="{4793758E-CA18-4ECA-ABAA-5C8E1788A242}">
      <dgm:prSet/>
      <dgm:spPr/>
      <dgm:t>
        <a:bodyPr/>
        <a:lstStyle/>
        <a:p>
          <a:endParaRPr lang="en-US"/>
        </a:p>
      </dgm:t>
    </dgm:pt>
    <dgm:pt modelId="{427728F6-FBC8-45A4-95CA-6B15415F9600}" type="sibTrans" cxnId="{4793758E-CA18-4ECA-ABAA-5C8E1788A242}">
      <dgm:prSet/>
      <dgm:spPr/>
      <dgm:t>
        <a:bodyPr/>
        <a:lstStyle/>
        <a:p>
          <a:endParaRPr lang="en-US"/>
        </a:p>
      </dgm:t>
    </dgm:pt>
    <dgm:pt modelId="{C52C428C-854E-485F-88FD-56D03D6ECAAC}" type="pres">
      <dgm:prSet presAssocID="{B2EBF450-3DBC-444E-8C35-8791D92A99AE}" presName="CompostProcess" presStyleCnt="0">
        <dgm:presLayoutVars>
          <dgm:dir/>
          <dgm:resizeHandles val="exact"/>
        </dgm:presLayoutVars>
      </dgm:prSet>
      <dgm:spPr/>
    </dgm:pt>
    <dgm:pt modelId="{70D5CD4F-729F-4519-8047-56307C65CCF1}" type="pres">
      <dgm:prSet presAssocID="{B2EBF450-3DBC-444E-8C35-8791D92A99AE}" presName="arrow" presStyleLbl="bgShp" presStyleIdx="0" presStyleCnt="1"/>
      <dgm:spPr/>
    </dgm:pt>
    <dgm:pt modelId="{A0A7A591-B46E-413C-BCA6-D89A6ADCA8DF}" type="pres">
      <dgm:prSet presAssocID="{B2EBF450-3DBC-444E-8C35-8791D92A99AE}" presName="linearProcess" presStyleCnt="0"/>
      <dgm:spPr/>
    </dgm:pt>
    <dgm:pt modelId="{9C26E7A3-2F18-4375-95D9-B6BC6D94B242}" type="pres">
      <dgm:prSet presAssocID="{DA86A589-D3F7-4F27-8F85-8E89E5E7ED1F}" presName="textNode" presStyleLbl="node1" presStyleIdx="0" presStyleCnt="3">
        <dgm:presLayoutVars>
          <dgm:bulletEnabled val="1"/>
        </dgm:presLayoutVars>
      </dgm:prSet>
      <dgm:spPr/>
    </dgm:pt>
    <dgm:pt modelId="{E305F73F-57F9-4DC7-BDD6-EC6792541EFF}" type="pres">
      <dgm:prSet presAssocID="{E23B4712-61BF-4479-A991-728AB1FA40F1}" presName="sibTrans" presStyleCnt="0"/>
      <dgm:spPr/>
    </dgm:pt>
    <dgm:pt modelId="{2A0FAAF8-0E30-444F-B525-E34BEB9DE0A3}" type="pres">
      <dgm:prSet presAssocID="{418CD072-8673-4484-99F5-AB440DAECCDE}" presName="textNode" presStyleLbl="node1" presStyleIdx="1" presStyleCnt="3">
        <dgm:presLayoutVars>
          <dgm:bulletEnabled val="1"/>
        </dgm:presLayoutVars>
      </dgm:prSet>
      <dgm:spPr/>
    </dgm:pt>
    <dgm:pt modelId="{90486632-8547-4D94-BBF1-2E90066D0DDF}" type="pres">
      <dgm:prSet presAssocID="{9C5BE5BF-CEBE-4B27-8395-0F3BF835AC56}" presName="sibTrans" presStyleCnt="0"/>
      <dgm:spPr/>
    </dgm:pt>
    <dgm:pt modelId="{2FDD7804-5E40-4E10-836C-048BEC54D9C1}" type="pres">
      <dgm:prSet presAssocID="{09F2C481-48FE-4958-A3AB-59AE5BBFC18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2814344-1B02-408C-852A-7A850893D167}" type="presOf" srcId="{DA86A589-D3F7-4F27-8F85-8E89E5E7ED1F}" destId="{9C26E7A3-2F18-4375-95D9-B6BC6D94B242}" srcOrd="0" destOrd="0" presId="urn:microsoft.com/office/officeart/2005/8/layout/hProcess9"/>
    <dgm:cxn modelId="{8A0C4E83-8D92-49F3-8FE6-914C71E16A68}" srcId="{B2EBF450-3DBC-444E-8C35-8791D92A99AE}" destId="{418CD072-8673-4484-99F5-AB440DAECCDE}" srcOrd="1" destOrd="0" parTransId="{040930F3-40F1-4292-9A1E-0737F518549B}" sibTransId="{9C5BE5BF-CEBE-4B27-8395-0F3BF835AC56}"/>
    <dgm:cxn modelId="{4793758E-CA18-4ECA-ABAA-5C8E1788A242}" srcId="{B2EBF450-3DBC-444E-8C35-8791D92A99AE}" destId="{09F2C481-48FE-4958-A3AB-59AE5BBFC183}" srcOrd="2" destOrd="0" parTransId="{258E40A4-41D6-49CA-B495-D2AE6DC523A5}" sibTransId="{427728F6-FBC8-45A4-95CA-6B15415F9600}"/>
    <dgm:cxn modelId="{2DC25CB4-2618-42C7-B3A6-79DCD9FD381F}" type="presOf" srcId="{B2EBF450-3DBC-444E-8C35-8791D92A99AE}" destId="{C52C428C-854E-485F-88FD-56D03D6ECAAC}" srcOrd="0" destOrd="0" presId="urn:microsoft.com/office/officeart/2005/8/layout/hProcess9"/>
    <dgm:cxn modelId="{288ACFCC-5B84-4BEC-A564-BE455A6E3BC6}" srcId="{B2EBF450-3DBC-444E-8C35-8791D92A99AE}" destId="{DA86A589-D3F7-4F27-8F85-8E89E5E7ED1F}" srcOrd="0" destOrd="0" parTransId="{633970BD-BB95-4C4E-9E45-3423584B0F20}" sibTransId="{E23B4712-61BF-4479-A991-728AB1FA40F1}"/>
    <dgm:cxn modelId="{D1D984D1-F6C3-4A6F-B4B4-CC0D83E45D0C}" type="presOf" srcId="{418CD072-8673-4484-99F5-AB440DAECCDE}" destId="{2A0FAAF8-0E30-444F-B525-E34BEB9DE0A3}" srcOrd="0" destOrd="0" presId="urn:microsoft.com/office/officeart/2005/8/layout/hProcess9"/>
    <dgm:cxn modelId="{90B206FE-0CE7-473E-8FE1-3B0DF987CA05}" type="presOf" srcId="{09F2C481-48FE-4958-A3AB-59AE5BBFC183}" destId="{2FDD7804-5E40-4E10-836C-048BEC54D9C1}" srcOrd="0" destOrd="0" presId="urn:microsoft.com/office/officeart/2005/8/layout/hProcess9"/>
    <dgm:cxn modelId="{5C8DF4CD-C4AB-47D0-AE8A-CAB500630FF6}" type="presParOf" srcId="{C52C428C-854E-485F-88FD-56D03D6ECAAC}" destId="{70D5CD4F-729F-4519-8047-56307C65CCF1}" srcOrd="0" destOrd="0" presId="urn:microsoft.com/office/officeart/2005/8/layout/hProcess9"/>
    <dgm:cxn modelId="{022E36D3-1F65-45AD-8991-C8688506031F}" type="presParOf" srcId="{C52C428C-854E-485F-88FD-56D03D6ECAAC}" destId="{A0A7A591-B46E-413C-BCA6-D89A6ADCA8DF}" srcOrd="1" destOrd="0" presId="urn:microsoft.com/office/officeart/2005/8/layout/hProcess9"/>
    <dgm:cxn modelId="{FCEAF0C1-5E34-4EA9-AD1A-C5DD6F54FB0A}" type="presParOf" srcId="{A0A7A591-B46E-413C-BCA6-D89A6ADCA8DF}" destId="{9C26E7A3-2F18-4375-95D9-B6BC6D94B242}" srcOrd="0" destOrd="0" presId="urn:microsoft.com/office/officeart/2005/8/layout/hProcess9"/>
    <dgm:cxn modelId="{64B2B6B8-D46B-4B97-9321-7F9EBEF8A135}" type="presParOf" srcId="{A0A7A591-B46E-413C-BCA6-D89A6ADCA8DF}" destId="{E305F73F-57F9-4DC7-BDD6-EC6792541EFF}" srcOrd="1" destOrd="0" presId="urn:microsoft.com/office/officeart/2005/8/layout/hProcess9"/>
    <dgm:cxn modelId="{D66F990A-A522-47AB-89C4-BA5851B93237}" type="presParOf" srcId="{A0A7A591-B46E-413C-BCA6-D89A6ADCA8DF}" destId="{2A0FAAF8-0E30-444F-B525-E34BEB9DE0A3}" srcOrd="2" destOrd="0" presId="urn:microsoft.com/office/officeart/2005/8/layout/hProcess9"/>
    <dgm:cxn modelId="{C6E10C3D-B729-4DB3-A22B-4277CF351F1D}" type="presParOf" srcId="{A0A7A591-B46E-413C-BCA6-D89A6ADCA8DF}" destId="{90486632-8547-4D94-BBF1-2E90066D0DDF}" srcOrd="3" destOrd="0" presId="urn:microsoft.com/office/officeart/2005/8/layout/hProcess9"/>
    <dgm:cxn modelId="{B6071CE7-0CBB-4089-9C71-A5B776002A6B}" type="presParOf" srcId="{A0A7A591-B46E-413C-BCA6-D89A6ADCA8DF}" destId="{2FDD7804-5E40-4E10-836C-048BEC54D9C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5CD4F-729F-4519-8047-56307C65CCF1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6E7A3-2F18-4375-95D9-B6BC6D94B242}">
      <dsp:nvSpPr>
        <dsp:cNvPr id="0" name=""/>
        <dsp:cNvSpPr/>
      </dsp:nvSpPr>
      <dsp:spPr>
        <a:xfrm>
          <a:off x="8731" y="1625600"/>
          <a:ext cx="2616200" cy="2167466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Phase 1: (0-6 months): MVP with core version control &amp; CI/CD for documents</a:t>
          </a:r>
        </a:p>
      </dsp:txBody>
      <dsp:txXfrm>
        <a:off x="114538" y="1731407"/>
        <a:ext cx="2404586" cy="1955852"/>
      </dsp:txXfrm>
    </dsp:sp>
    <dsp:sp modelId="{2A0FAAF8-0E30-444F-B525-E34BEB9DE0A3}">
      <dsp:nvSpPr>
        <dsp:cNvPr id="0" name=""/>
        <dsp:cNvSpPr/>
      </dsp:nvSpPr>
      <dsp:spPr>
        <a:xfrm>
          <a:off x="2755899" y="1625600"/>
          <a:ext cx="2616200" cy="2167466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Phase 2 (6-12 months): AI-driven recommendations &amp; early enterprise pilots</a:t>
          </a:r>
        </a:p>
      </dsp:txBody>
      <dsp:txXfrm>
        <a:off x="2861706" y="1731407"/>
        <a:ext cx="2404586" cy="1955852"/>
      </dsp:txXfrm>
    </dsp:sp>
    <dsp:sp modelId="{2FDD7804-5E40-4E10-836C-048BEC54D9C1}">
      <dsp:nvSpPr>
        <dsp:cNvPr id="0" name=""/>
        <dsp:cNvSpPr/>
      </dsp:nvSpPr>
      <dsp:spPr>
        <a:xfrm>
          <a:off x="5503068" y="1625600"/>
          <a:ext cx="2616200" cy="2167466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Phase 3 (12-24 months): Expansion into larger pharmaceutical companies and compliance integration</a:t>
          </a:r>
        </a:p>
      </dsp:txBody>
      <dsp:txXfrm>
        <a:off x="5608875" y="1731407"/>
        <a:ext cx="2404586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7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03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3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02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2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2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3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57B6AC-908F-4894-9702-A025EA21EB6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FF36A1-5100-440D-937E-F16F3899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4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rategyand.pwc.com/gx/en/insights/2016/digitization-in-pharma/digitization-in-pharma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B655-7084-4FE9-BFEE-B7FF90076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0780"/>
            <a:ext cx="9144000" cy="2387600"/>
          </a:xfrm>
        </p:spPr>
        <p:txBody>
          <a:bodyPr>
            <a:normAutofit/>
          </a:bodyPr>
          <a:lstStyle/>
          <a:p>
            <a:r>
              <a:rPr lang="en-US" sz="7000" dirty="0"/>
              <a:t>RepoSync</a:t>
            </a:r>
            <a:br>
              <a:rPr lang="en-US" dirty="0"/>
            </a:br>
            <a:r>
              <a:rPr lang="en-US" sz="3500" dirty="0"/>
              <a:t>Universal Version Control for Precision Industries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52D54-0AED-4D24-A125-D0F99933D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640"/>
            <a:ext cx="9144000" cy="1655762"/>
          </a:xfrm>
        </p:spPr>
        <p:txBody>
          <a:bodyPr/>
          <a:lstStyle/>
          <a:p>
            <a:r>
              <a:rPr lang="en-US" dirty="0"/>
              <a:t>Abigail Dulski; MEng and B.S. in Computation and Cognition at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F2B1E-F375-4C73-AED9-23C93C2D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30105"/>
            <a:ext cx="2077719" cy="2077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BF276-CCEA-4C0F-8264-EA5D1B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0E-7D94-4DEA-9A62-6FBB8B73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US" b="1" dirty="0"/>
              <a:t>Roadmap &amp; Milestones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BAAD4-8DED-4AEE-8BDB-A78747A7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C87C8A-856E-46BD-989F-54BE6331A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1764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49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1777-2C1A-4547-918E-962AB0DF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030A-557C-4BA3-A0AA-998F820D3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3" y="1220115"/>
            <a:ext cx="4611687" cy="5524501"/>
          </a:xfrm>
        </p:spPr>
        <p:txBody>
          <a:bodyPr>
            <a:normAutofit/>
          </a:bodyPr>
          <a:lstStyle/>
          <a:p>
            <a:r>
              <a:rPr lang="en-US" dirty="0"/>
              <a:t>Founder/CEO: Abigail S. Dulski </a:t>
            </a:r>
          </a:p>
          <a:p>
            <a:pPr lvl="1"/>
            <a:r>
              <a:rPr lang="en-US" dirty="0"/>
              <a:t>MIT CS and Neuroscience, expertise in AI and data processing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Industry experiences at Amgen and IBM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Leadership experience within D1 Collegiate athletics, Society of women in engineering, volunteer organization camp kesem, and sorority organization kappa alpha theta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0CE63-7672-45D6-968E-6C6762CB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5078F-F2AA-48D8-B247-3092319CD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6975" y="1992746"/>
            <a:ext cx="4887875" cy="36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0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BBDB-1A60-4D7E-BEA2-135DC301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C62B-D6E7-4252-871C-2B8C6D96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1099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/>
              <a:t>RepoSync is revolutionizing file collaboration for precision industries. Join us in transforming how biotech, pharmaceuticals, finance, and manufacturing manage critical files!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45A76-BCCE-4613-8084-C8BFC66E9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271DF-E50B-4F78-80CF-8F147667C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52" y="4294105"/>
            <a:ext cx="2077719" cy="20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3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B7A4-10A8-45B9-82F8-62F5705E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7EB47-00C4-4AE0-A594-EDCC1F538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4161"/>
            <a:ext cx="9905998" cy="42570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Font typeface="Arial"/>
              <a:buAutoNum type="arabicPeriod"/>
            </a:pPr>
            <a:r>
              <a:rPr lang="en-US" dirty="0"/>
              <a:t> </a:t>
            </a:r>
            <a:r>
              <a:rPr lang="en-US" dirty="0">
                <a:effectLst/>
              </a:rPr>
              <a:t>Ehrhardt, Marcus. “Gaining an Edge in Operations Digitization in Pharma.” </a:t>
            </a:r>
            <a:r>
              <a:rPr lang="en-US" i="1" dirty="0">
                <a:effectLst/>
              </a:rPr>
              <a:t>Digitization in Pharma</a:t>
            </a:r>
            <a:r>
              <a:rPr lang="en-US" dirty="0">
                <a:effectLst/>
              </a:rPr>
              <a:t>, www.strategyand.pwc.com/gx/en/insights/2016/digitization-in-pharma/digitization-in-pharma.pdf. Accessed 12 Feb. 2025. 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“2024 Pharma Industry Trends - Digital Quality Manufacturing.” </a:t>
            </a:r>
            <a:r>
              <a:rPr lang="en-US" i="1" dirty="0">
                <a:effectLst/>
              </a:rPr>
              <a:t>MasterControl</a:t>
            </a:r>
            <a:r>
              <a:rPr lang="en-US" dirty="0">
                <a:effectLst/>
              </a:rPr>
              <a:t>, www.mastercontrol.com/resource-center/quality-manufacturing/pharma-industry-trends-2024/?utm_campaign=701PQ0000089UFJYA2&amp;utm_medium=Online-Ads&amp;utm_source=GO&amp;gad_source=1&amp;gclid=CjwKCAiAh6y9BhBREiwApBLHC_B_c_VkF2d7ZoOeldtqY-mone0GXYxHEHWPeUIS6Z8NMfbJ9BiehBoCkT4QAvD_BwE. Accessed 12 Feb. 2025. </a:t>
            </a:r>
            <a:endParaRPr lang="en-US" dirty="0">
              <a:hlinkClick r:id="rId2"/>
            </a:endParaRP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“Enterprise Software Market Size, Share, Growth Report 2030.” </a:t>
            </a:r>
            <a:r>
              <a:rPr lang="en-US" i="1" dirty="0">
                <a:effectLst/>
              </a:rPr>
              <a:t>Enterprise Software Market Size, Share, Growth Report 2030</a:t>
            </a:r>
            <a:r>
              <a:rPr lang="en-US" dirty="0">
                <a:effectLst/>
              </a:rPr>
              <a:t>, www.grandviewresearch.com/industry-analysis/enterprise-software-market. Accessed 12 Feb. 2025. 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750F-3BDC-455E-A86D-0E8AA532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0586-2595-4D55-A24B-AF4E8A5A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9726"/>
            <a:ext cx="5653087" cy="4008774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/>
              <a:t>The Challenge: </a:t>
            </a:r>
            <a:r>
              <a:rPr lang="en-US" dirty="0"/>
              <a:t>Traditional file collaboration tools (e.g., Google Drive, SharePoint) lack version control, auditability, and structured workflows for critical industries. Platforms with those features (GitLab, GitHub) are too technical for company-wide collaboration.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b="1" dirty="0"/>
              <a:t>Industry Impact: </a:t>
            </a:r>
            <a:r>
              <a:rPr lang="en-US" dirty="0"/>
              <a:t>In precision industries (pharmaceuticals, biotechnology, finance, prototyping), mistakes in document versioning can lead to costly errors, compliance issues, and inefficiencies.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121D1-9CD5-40D1-9B63-4D18C6C2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CE299-82A5-42B3-BE65-89FF89C2B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" t="1827"/>
          <a:stretch/>
        </p:blipFill>
        <p:spPr>
          <a:xfrm>
            <a:off x="7543800" y="1905000"/>
            <a:ext cx="3608922" cy="36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D92F-9289-4336-A87A-5AE6FAD1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0"/>
            <a:ext cx="9905998" cy="1905000"/>
          </a:xfrm>
        </p:spPr>
        <p:txBody>
          <a:bodyPr/>
          <a:lstStyle/>
          <a:p>
            <a:r>
              <a:rPr lang="en-US" b="1" dirty="0"/>
              <a:t>The Solution: RepoSync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7EDA-1DDB-48C5-BA6B-E15C6175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253330"/>
            <a:ext cx="6070600" cy="5299869"/>
          </a:xfrm>
        </p:spPr>
        <p:txBody>
          <a:bodyPr>
            <a:normAutofit/>
          </a:bodyPr>
          <a:lstStyle/>
          <a:p>
            <a:r>
              <a:rPr lang="en-US" dirty="0"/>
              <a:t>A universal version control platform that allows employees to collaborate with any file type as seamlessly as software developers using Git.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Employees will have personalized accounts and can download local copies, push updates with versioning, and track changes with full transparency.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AI-powered recommendations will be available to improve workflow efficiency and document accuracy.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E6617-5E52-4C74-B5D5-3FE656E4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311514"/>
            <a:ext cx="5054600" cy="288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D7F41-8477-4F7B-B3C0-783B8214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F90E-5890-4B54-8911-800BB0BC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8862-D8BC-4FA6-90AE-FCE05E79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71600"/>
            <a:ext cx="9905998" cy="2590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Version Control: Users pull and push files with versioning, maintaining a clear audit trail</a:t>
            </a:r>
          </a:p>
          <a:p>
            <a:r>
              <a:rPr lang="en-US" dirty="0"/>
              <a:t>CI/CD for Documents: Files move through a structured pipeline ensuring approval and compliance</a:t>
            </a:r>
          </a:p>
          <a:p>
            <a:r>
              <a:rPr lang="en-US" dirty="0"/>
              <a:t>AI-Powered Insights: Personalized document suggestions based on past activity and organizational knowledge</a:t>
            </a:r>
          </a:p>
          <a:p>
            <a:r>
              <a:rPr lang="en-US" dirty="0"/>
              <a:t>Security &amp; Compliance: Industry-standard encryption, role-based access, and audit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01AA5-C51C-41CC-BB6F-EE9C22CA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sp>
        <p:nvSpPr>
          <p:cNvPr id="5" name="AutoShape 2" descr="Version control concepts and best practices">
            <a:extLst>
              <a:ext uri="{FF2B5EF4-FFF2-40B4-BE49-F238E27FC236}">
                <a16:creationId xmlns:a16="http://schemas.microsoft.com/office/drawing/2014/main" id="{5702B008-2E20-4062-8F1F-F8B06F86D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I/CD and CI/CD Pipeline? - Processes ...">
            <a:extLst>
              <a:ext uri="{FF2B5EF4-FFF2-40B4-BE49-F238E27FC236}">
                <a16:creationId xmlns:a16="http://schemas.microsoft.com/office/drawing/2014/main" id="{D19A5411-6F50-46E5-9074-5AEB0E7E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01" y="4815905"/>
            <a:ext cx="2377031" cy="11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on Concept In Blue Gradient Representing Customer Insights Powered By Ai  Vector, Personalization, Pictogram, Lineart PNG and Vector with Transparent  Background for Free Download">
            <a:extLst>
              <a:ext uri="{FF2B5EF4-FFF2-40B4-BE49-F238E27FC236}">
                <a16:creationId xmlns:a16="http://schemas.microsoft.com/office/drawing/2014/main" id="{81FE047A-C84E-444A-A82F-9482E291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14" y="4400811"/>
            <a:ext cx="1949647" cy="19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liance - Free security icons">
            <a:extLst>
              <a:ext uri="{FF2B5EF4-FFF2-40B4-BE49-F238E27FC236}">
                <a16:creationId xmlns:a16="http://schemas.microsoft.com/office/drawing/2014/main" id="{B7905467-9479-48EF-834B-688DA535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143" y="4703451"/>
            <a:ext cx="1146743" cy="114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3DBC2-55A4-49EC-8500-C5EA131DF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210697"/>
            <a:ext cx="3918207" cy="21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6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B532-6869-4719-A09D-3B657678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Why Now? (Market Timing)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9B87-AB1D-4761-B4BC-E9894B8C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33500"/>
            <a:ext cx="5360987" cy="5283199"/>
          </a:xfrm>
        </p:spPr>
        <p:txBody>
          <a:bodyPr/>
          <a:lstStyle/>
          <a:p>
            <a:r>
              <a:rPr lang="en-US" dirty="0"/>
              <a:t>Increased Digitalization: Pharmaceutical and biotechnology are embracing cloud &amp; AI-driven workflows.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Rising Compliance Needs: Regulatory demands for traceable &amp; auditable documentation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AI &amp; Automation Growth: Companies seek intelligent collaboration tools to enhance efficiency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56A-FC78-4BF7-9314-4E2BE049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37D97-CF3B-459F-8C3F-3659FBD04CEE}"/>
              </a:ext>
            </a:extLst>
          </p:cNvPr>
          <p:cNvSpPr txBox="1"/>
          <p:nvPr/>
        </p:nvSpPr>
        <p:spPr>
          <a:xfrm>
            <a:off x="7140262" y="3875783"/>
            <a:ext cx="49158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PwC Helvetica Neue"/>
              </a:rPr>
              <a:t>“Digitization has the potential to fundamentally transform pharma operations, opening the door to step-change improvements in performance. (Strategy &amp;; Digitization in Pharma; 1)</a:t>
            </a:r>
            <a:endParaRPr 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E542F-00D2-42E0-947D-CBB30122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58" y="2184679"/>
            <a:ext cx="3383153" cy="16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19E1-C611-4B0A-A877-D7814993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Market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C7A6-D19B-4616-A9F8-C23E80F9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10733088" cy="3124201"/>
          </a:xfrm>
        </p:spPr>
        <p:txBody>
          <a:bodyPr/>
          <a:lstStyle/>
          <a:p>
            <a:r>
              <a:rPr lang="en-US" dirty="0"/>
              <a:t>Pharmaceutical &amp; Biotech Market Size: $1.5T+ industry with increasing digital transformation needs. </a:t>
            </a:r>
          </a:p>
          <a:p>
            <a:r>
              <a:rPr lang="en-US" dirty="0"/>
              <a:t>Enterprise Collaboration &amp; Version Control: Market projected to grow $25B+ by 2028</a:t>
            </a:r>
          </a:p>
          <a:p>
            <a:r>
              <a:rPr lang="en-US" dirty="0"/>
              <a:t>Target Customers: biotech &amp; pharmaceutical R&amp;D teams, regulatory departments, manufacturing, and finance.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E4D13-B245-44C4-B94E-C2E07CB1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D8210-012C-4FB3-8B67-23A289A1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76" y="3714584"/>
            <a:ext cx="2258174" cy="2459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79C02-B3CE-4E2F-936F-79074C0A56EA}"/>
              </a:ext>
            </a:extLst>
          </p:cNvPr>
          <p:cNvSpPr txBox="1"/>
          <p:nvPr/>
        </p:nvSpPr>
        <p:spPr>
          <a:xfrm>
            <a:off x="3165909" y="6344506"/>
            <a:ext cx="217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i="1" dirty="0"/>
              <a:t>MasterControl; 2024 Pharmaceutical Trends; 2)</a:t>
            </a:r>
          </a:p>
        </p:txBody>
      </p:sp>
      <p:pic>
        <p:nvPicPr>
          <p:cNvPr id="2050" name="Picture 2" descr="Enterprise Software market size, by software, 2020 - 2030 (USD Billion)">
            <a:extLst>
              <a:ext uri="{FF2B5EF4-FFF2-40B4-BE49-F238E27FC236}">
                <a16:creationId xmlns:a16="http://schemas.microsoft.com/office/drawing/2014/main" id="{F4CEB379-F0AF-4023-AC1C-1B9401551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19"/>
          <a:stretch/>
        </p:blipFill>
        <p:spPr bwMode="auto">
          <a:xfrm>
            <a:off x="6094412" y="3714584"/>
            <a:ext cx="3558657" cy="250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A77161-B792-4426-B86E-7A5575E3BBA1}"/>
              </a:ext>
            </a:extLst>
          </p:cNvPr>
          <p:cNvSpPr txBox="1"/>
          <p:nvPr/>
        </p:nvSpPr>
        <p:spPr>
          <a:xfrm>
            <a:off x="6703023" y="6349172"/>
            <a:ext cx="234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i="1" dirty="0"/>
              <a:t>Grandview Research; Enterprise Software Market Size; 3)</a:t>
            </a:r>
          </a:p>
        </p:txBody>
      </p:sp>
    </p:spTree>
    <p:extLst>
      <p:ext uri="{BB962C8B-B14F-4D97-AF65-F5344CB8AC3E}">
        <p14:creationId xmlns:p14="http://schemas.microsoft.com/office/powerpoint/2010/main" val="93177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0EC2-9D1E-46BB-B013-80721000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US" b="1" dirty="0"/>
              <a:t>Competitive Landscape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272BEB-9B33-4312-9C36-8FA6BABC7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764768"/>
              </p:ext>
            </p:extLst>
          </p:nvPr>
        </p:nvGraphicFramePr>
        <p:xfrm>
          <a:off x="1066800" y="1399046"/>
          <a:ext cx="10058400" cy="479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515776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71358736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769916168"/>
                    </a:ext>
                  </a:extLst>
                </a:gridCol>
              </a:tblGrid>
              <a:tr h="801449">
                <a:tc>
                  <a:txBody>
                    <a:bodyPr/>
                    <a:lstStyle/>
                    <a:p>
                      <a:r>
                        <a:rPr lang="en-US" sz="3000" dirty="0"/>
                        <a:t>Competitor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Strengths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Weaknesses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127986"/>
                  </a:ext>
                </a:extLst>
              </a:tr>
              <a:tr h="801449">
                <a:tc>
                  <a:txBody>
                    <a:bodyPr/>
                    <a:lstStyle/>
                    <a:p>
                      <a:r>
                        <a:rPr lang="en-US" dirty="0"/>
                        <a:t>Google Drive / SharePoint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Ubiquity, 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 version control, lack of structured 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81977"/>
                  </a:ext>
                </a:extLst>
              </a:tr>
              <a:tr h="1197103">
                <a:tc>
                  <a:txBody>
                    <a:bodyPr/>
                    <a:lstStyle/>
                    <a:p>
                      <a:r>
                        <a:rPr lang="en-US" dirty="0"/>
                        <a:t>GitHub / GitLab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Best-in-class for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optimized for non-code collaboration or for collaboration between non-programmers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32939"/>
                  </a:ext>
                </a:extLst>
              </a:tr>
              <a:tr h="801449">
                <a:tc>
                  <a:txBody>
                    <a:bodyPr/>
                    <a:lstStyle/>
                    <a:p>
                      <a:r>
                        <a:rPr lang="en-US" dirty="0"/>
                        <a:t>Industry LIMS / ELN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Industry 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Expensive, limited to very specific 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346237"/>
                  </a:ext>
                </a:extLst>
              </a:tr>
              <a:tr h="119710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RepoSync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Universal version control, AI-powered recommendations, compliance-first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First mover advantage in this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0424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ECD9BD-F18B-4525-910B-F462FB29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EFB2-7A25-42EC-98D2-C3C103F5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Business Model (Very Early 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7BAB-2FD0-42C6-8F0C-EB715C7B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96899"/>
            <a:ext cx="9905998" cy="3124201"/>
          </a:xfrm>
        </p:spPr>
        <p:txBody>
          <a:bodyPr/>
          <a:lstStyle/>
          <a:p>
            <a:r>
              <a:rPr lang="en-US" dirty="0"/>
              <a:t>SaaS Subscription: Per-user, per-enterprise pricing</a:t>
            </a:r>
          </a:p>
          <a:p>
            <a:r>
              <a:rPr lang="en-US" dirty="0"/>
              <a:t>Custom Enterprise Deployments: Tailored platforms for larger clients</a:t>
            </a:r>
          </a:p>
          <a:p>
            <a:r>
              <a:rPr lang="en-US" dirty="0"/>
              <a:t>Add-On Services: AI-driven workflow enhancements &amp; compliance audits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76E3-2EB5-4539-A590-21B44F88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3078" name="Picture 6" descr="SaaS subscription management software: What it is, why you need it, &amp; the  best choices">
            <a:extLst>
              <a:ext uri="{FF2B5EF4-FFF2-40B4-BE49-F238E27FC236}">
                <a16:creationId xmlns:a16="http://schemas.microsoft.com/office/drawing/2014/main" id="{C277B4A5-69F0-4FF9-A576-D8816639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13" y="3178877"/>
            <a:ext cx="4790373" cy="31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ECCD-98D2-4B66-82DD-BA4DD446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b="1" dirty="0"/>
              <a:t>Go-To-Market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339EB-FBC8-4133-8573-27032956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6699"/>
            <a:ext cx="4611687" cy="4940301"/>
          </a:xfrm>
        </p:spPr>
        <p:txBody>
          <a:bodyPr/>
          <a:lstStyle/>
          <a:p>
            <a:r>
              <a:rPr lang="en-US" dirty="0"/>
              <a:t>Early Adopters: Small-to-mid biotech and pharmaceutical companies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Partnerships: Collaboration with regulatory bodies and clous providers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Sales Channels: Direct sales, enterprise outreach, and conferences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3BA4E-4970-4CAE-93D7-6B5F34DE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808" y="5956300"/>
            <a:ext cx="793306" cy="788316"/>
          </a:xfrm>
          <a:prstGeom prst="rect">
            <a:avLst/>
          </a:prstGeom>
        </p:spPr>
      </p:pic>
      <p:pic>
        <p:nvPicPr>
          <p:cNvPr id="4098" name="Picture 2" descr="Top 10 Largest Publicly Traded Pharma and Biotech Companies in 2024 by  Market Cap - Xtalks">
            <a:extLst>
              <a:ext uri="{FF2B5EF4-FFF2-40B4-BE49-F238E27FC236}">
                <a16:creationId xmlns:a16="http://schemas.microsoft.com/office/drawing/2014/main" id="{10A2B739-6220-4563-BFD8-CE04DD60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6" y="1536699"/>
            <a:ext cx="2714308" cy="15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p 20 Manufacturing Companies in UK">
            <a:extLst>
              <a:ext uri="{FF2B5EF4-FFF2-40B4-BE49-F238E27FC236}">
                <a16:creationId xmlns:a16="http://schemas.microsoft.com/office/drawing/2014/main" id="{EF7C8472-3A87-4787-AE5F-1EA30911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04" y="2903696"/>
            <a:ext cx="2539457" cy="17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arma-Funded FDA Gets Drugs Out Faster ...">
            <a:extLst>
              <a:ext uri="{FF2B5EF4-FFF2-40B4-BE49-F238E27FC236}">
                <a16:creationId xmlns:a16="http://schemas.microsoft.com/office/drawing/2014/main" id="{1F9FA6B6-A701-4196-A4D2-30D6C55F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79" y="46073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25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1233</TotalTime>
  <Words>776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PwC Helvetica Neue</vt:lpstr>
      <vt:lpstr>Mesh</vt:lpstr>
      <vt:lpstr>RepoSync Universal Version Control for Precision Industries</vt:lpstr>
      <vt:lpstr>Problem Statement</vt:lpstr>
      <vt:lpstr>The Solution: RepoSync</vt:lpstr>
      <vt:lpstr>How It Works</vt:lpstr>
      <vt:lpstr>Why Now? (Market Timing)</vt:lpstr>
      <vt:lpstr>Market Opportunity</vt:lpstr>
      <vt:lpstr>Competitive Landscape</vt:lpstr>
      <vt:lpstr>Business Model (Very Early Proposal)</vt:lpstr>
      <vt:lpstr>Go-To-Market Strategy</vt:lpstr>
      <vt:lpstr>Roadmap &amp; Milestones</vt:lpstr>
      <vt:lpstr>Team</vt:lpstr>
      <vt:lpstr>Wrap-Up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RepoSync Universal Version Control for Precision Industries</dc:title>
  <dc:creator>Abigail Dulski</dc:creator>
  <cp:lastModifiedBy>Abigail Dulski</cp:lastModifiedBy>
  <cp:revision>16</cp:revision>
  <dcterms:created xsi:type="dcterms:W3CDTF">2025-02-11T18:26:50Z</dcterms:created>
  <dcterms:modified xsi:type="dcterms:W3CDTF">2025-02-12T15:00:18Z</dcterms:modified>
</cp:coreProperties>
</file>